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141"/>
  </p:notesMasterIdLst>
  <p:handoutMasterIdLst>
    <p:handoutMasterId r:id="rId1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90" r:id="rId82"/>
    <p:sldId id="336" r:id="rId83"/>
    <p:sldId id="337" r:id="rId84"/>
    <p:sldId id="338" r:id="rId85"/>
    <p:sldId id="391" r:id="rId86"/>
    <p:sldId id="339" r:id="rId87"/>
    <p:sldId id="392" r:id="rId88"/>
    <p:sldId id="393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4" r:id="rId139"/>
    <p:sldId id="395" r:id="rId140"/>
  </p:sldIdLst>
  <p:sldSz cx="12192000" cy="6858000"/>
  <p:notesSz cx="6858000" cy="9144000"/>
  <p:embeddedFontLst>
    <p:embeddedFont>
      <p:font typeface="KoPubDotum_Pro Medium" pitchFamily="2" charset="-127"/>
      <p:regular r:id="rId143"/>
    </p:embeddedFont>
    <p:embeddedFont>
      <p:font typeface="KoPubDotum_Pro Medium" pitchFamily="2" charset="-127"/>
      <p:regular r:id="rId143"/>
    </p:embeddedFont>
    <p:embeddedFont>
      <p:font typeface="맑은 고딕" panose="020B0503020000020004" pitchFamily="34" charset="-127"/>
      <p:regular r:id="rId144"/>
      <p:bold r:id="rId145"/>
    </p:embeddedFont>
    <p:embeddedFont>
      <p:font typeface="NanumSquare Light" panose="020B0600000101010101" pitchFamily="34" charset="-127"/>
      <p:regular r:id="rId146"/>
    </p:embeddedFont>
    <p:embeddedFont>
      <p:font typeface="Calibri" panose="020F0502020204030204" pitchFamily="34" charset="0"/>
      <p:regular r:id="rId147"/>
      <p:bold r:id="rId148"/>
      <p:italic r:id="rId149"/>
      <p:boldItalic r:id="rId1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94307"/>
  </p:normalViewPr>
  <p:slideViewPr>
    <p:cSldViewPr snapToGrid="0">
      <p:cViewPr>
        <p:scale>
          <a:sx n="61" d="100"/>
          <a:sy n="61" d="100"/>
        </p:scale>
        <p:origin x="1912" y="1456"/>
      </p:cViewPr>
      <p:guideLst>
        <p:guide orient="horz" pos="2158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2021/06/26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2021. 6. 26.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33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42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719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10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98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beginners-introduction-postgresq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ostgresql.org/docs/13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563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LAG(Champion) OVER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(ORDER BY Event ASC, Year ASC) AS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B9349C-3659-D94C-8B46-5C323ABD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88" y="1497361"/>
            <a:ext cx="4924684" cy="214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543130" y="2807900"/>
            <a:ext cx="550843" cy="31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(PARTITION BY Event ORDER BY Event ASC, Year ASC) AS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95D5E3E-DD63-9648-A68E-429FBE98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5" y="1497361"/>
            <a:ext cx="5041813" cy="2195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794DE-393B-6743-B2F5-329A5DBD4754}"/>
              </a:ext>
            </a:extLst>
          </p:cNvPr>
          <p:cNvSpPr/>
          <p:nvPr/>
        </p:nvSpPr>
        <p:spPr>
          <a:xfrm>
            <a:off x="10543130" y="2807900"/>
            <a:ext cx="550843" cy="31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1245708" y="3433323"/>
            <a:ext cx="51550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Country, COUNT(DISTINCT Year) AS Games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Country IN ('GBR', 'DEN', 'FRA',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'ITA', 'AUT', 'BEL',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              'NOR', 'JPN', 'KOR')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BE770AF-D3C9-5747-9319-C25C98124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61" y="2977326"/>
            <a:ext cx="2485488" cy="33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청크로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대부분의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API가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전송되는 데이터를 줄이기 위해 "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페이지"로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사분위수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또는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삼분위수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NTILE()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데이터를 거의 동일한 페이지로 분할합니다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Country_Medals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GROUP BY Country),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Thirds AS (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Country_Medals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Third,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ROUND(AVG(Medals), 2)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Avg_Medals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Thirds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GROUP BY Third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Third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BFE3163-DA09-214C-BC35-E84341F4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266950"/>
            <a:ext cx="401320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930272" y="2464155"/>
            <a:ext cx="2331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877620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69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82" y="3301395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8318" y="2464155"/>
            <a:ext cx="876393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프로시저</a:t>
            </a:r>
            <a:r>
              <a:rPr lang="en-US" altLang="ko-KR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함수</a:t>
            </a:r>
            <a:r>
              <a:rPr lang="en-US" altLang="ko-KR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트리거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1" i="0" u="none" strike="noStrike" kern="1200" cap="none" spc="0" normalizeH="0" baseline="0"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3342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기본 개요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 언어는 함수와 트리거를 만드는데 사용함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프로시저 언어로는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PL/pgSQL, PL/TCL, PL/Perl, PL/Python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 언어 추가 시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DB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에 접속 후 다음과 같이 입력함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14" name="Rectangle 6"/>
          <p:cNvSpPr/>
          <p:nvPr/>
        </p:nvSpPr>
        <p:spPr>
          <a:xfrm>
            <a:off x="1214877" y="3105149"/>
            <a:ext cx="9933276" cy="4924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LANGUAGE </a:t>
            </a:r>
            <a:r>
              <a:rPr lang="ko-KR" altLang="en-US" sz="26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언어이름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4877" y="3704338"/>
            <a:ext cx="5980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en-US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en-US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en-US" dirty="0">
                <a:latin typeface="KoPubDotum_Pro Medium" pitchFamily="2" charset="-127"/>
                <a:ea typeface="KoPubDotum_Pro Medium" pitchFamily="2" charset="-127"/>
              </a:rPr>
              <a:t>/docs/9.4/</a:t>
            </a:r>
            <a:r>
              <a:rPr lang="en-US" altLang="en-US" dirty="0" err="1">
                <a:latin typeface="KoPubDotum_Pro Medium" pitchFamily="2" charset="-127"/>
                <a:ea typeface="KoPubDotum_Pro Medium" pitchFamily="2" charset="-127"/>
              </a:rPr>
              <a:t>xplang.html</a:t>
            </a:r>
            <a:endParaRPr lang="en-US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function_name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(parameter_1 type, parameter_2 type)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RETURN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return_type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$$ BEGIN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...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기본 문법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KOPUBDOTUM_PRO MEDIUM" pitchFamily="2" charset="-127"/>
                <a:ea typeface="KOPUBDOTUM_PRO MEDIUM" pitchFamily="2" charset="-127"/>
              </a:rPr>
              <a:t>데이터 분석</a:t>
            </a:r>
            <a:r>
              <a:rPr lang="en-US" altLang="ko-KR" sz="72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7200" b="1" dirty="0">
                <a:latin typeface="KOPUBDOTUM_PRO MEDIUM" pitchFamily="2" charset="-127"/>
                <a:ea typeface="KOPUBDOTUM_PRO MEDIUM" pitchFamily="2" charset="-127"/>
              </a:rPr>
              <a:t>강의</a:t>
            </a:r>
            <a:r>
              <a:rPr lang="en-US" altLang="ko-KR" sz="7200" b="1" dirty="0">
                <a:latin typeface="KOPUBDOTUM_PRO MEDIUM" pitchFamily="2" charset="-127"/>
                <a:ea typeface="KOPUBDOTUM_PRO MEDIUM" pitchFamily="2" charset="-127"/>
              </a:rPr>
              <a:t> Intro</a:t>
            </a:r>
            <a:endParaRPr lang="ko-KR" altLang="en-US" sz="72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multiple(a INTEGER, b INTEGER)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RETURNS INTEGER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$$ BEGIN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RETURN a * b;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PLpgSQL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곱셈 함수 만들기</a:t>
            </a:r>
          </a:p>
        </p:txBody>
      </p:sp>
      <p:sp>
        <p:nvSpPr>
          <p:cNvPr id="20" name="Rectangle 7"/>
          <p:cNvSpPr/>
          <p:nvPr/>
        </p:nvSpPr>
        <p:spPr>
          <a:xfrm>
            <a:off x="743445" y="408252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등록한 함수 확인</a:t>
            </a:r>
          </a:p>
        </p:txBody>
      </p:sp>
      <p:sp>
        <p:nvSpPr>
          <p:cNvPr id="22" name="Rectangle 6"/>
          <p:cNvSpPr/>
          <p:nvPr/>
        </p:nvSpPr>
        <p:spPr>
          <a:xfrm>
            <a:off x="1066956" y="4657010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postgres=# \df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postgres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=# SELECT multiple(3, 4);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multiple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----------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12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(1 row)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실제 적용 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유투브에서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구독자가 구독 버튼 누를 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자동으로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구독자수가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갱신되는 시스템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구독자가 삽입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(Insert)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되면 구독자 수 늘리는 트리거 만든다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23" name="Magnetic Disk 22"/>
          <p:cNvSpPr/>
          <p:nvPr/>
        </p:nvSpPr>
        <p:spPr>
          <a:xfrm>
            <a:off x="3095075" y="3738561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Magnetic Disk 23"/>
          <p:cNvSpPr/>
          <p:nvPr/>
        </p:nvSpPr>
        <p:spPr>
          <a:xfrm>
            <a:off x="7334249" y="3738561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Rectangle 7"/>
          <p:cNvSpPr/>
          <p:nvPr/>
        </p:nvSpPr>
        <p:spPr>
          <a:xfrm>
            <a:off x="2762745" y="5130276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</a:p>
        </p:txBody>
      </p:sp>
      <p:sp>
        <p:nvSpPr>
          <p:cNvPr id="26" name="Rectangle 7"/>
          <p:cNvSpPr/>
          <p:nvPr/>
        </p:nvSpPr>
        <p:spPr>
          <a:xfrm>
            <a:off x="6915645" y="5115988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</a:p>
        </p:txBody>
      </p:sp>
      <p:cxnSp>
        <p:nvCxnSpPr>
          <p:cNvPr id="27" name="Straight Arrow Connector 26"/>
          <p:cNvCxnSpPr>
            <a:stCxn id="23" idx="4"/>
            <a:endCxn id="24" idx="2"/>
          </p:cNvCxnSpPr>
          <p:nvPr/>
        </p:nvCxnSpPr>
        <p:spPr>
          <a:xfrm>
            <a:off x="4104725" y="4310061"/>
            <a:ext cx="322952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"/>
          <p:cNvSpPr/>
          <p:nvPr/>
        </p:nvSpPr>
        <p:spPr>
          <a:xfrm>
            <a:off x="4772519" y="3687238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INC(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두개의 테이블을 만든다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DROP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subs_id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INTEGER,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VARCHAR(80));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INTEGER);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구독자수는 처음에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이므로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넣어준다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INSERT INTO num_subs VALUES(0);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구독자수를 늘려주는 함수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구현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inc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RETURNS TRIGGER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$$ BEGIN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UPDATE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SET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=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+ 1;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 NULL;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PLpgSQL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트리거 수행 시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실행할 함수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INC() 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수행하는 코드 입력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TRIGGER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subs_insert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AFTER INSERT 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endParaRPr lang="en-US" altLang="ko-KR" sz="20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FOR EACH ROW EXECUTE PROCEDURE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inc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에 임의의 값을 입력하도록 함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INSERT INTO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VALUES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(1, 'a'),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(2, 'b'),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(3, 'c'); </a:t>
            </a:r>
          </a:p>
        </p:txBody>
      </p:sp>
      <p:sp>
        <p:nvSpPr>
          <p:cNvPr id="29" name="Rectangle 7"/>
          <p:cNvSpPr/>
          <p:nvPr/>
        </p:nvSpPr>
        <p:spPr>
          <a:xfrm>
            <a:off x="591045" y="36824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테이블을 조회 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30" name="Rectangle 6"/>
          <p:cNvSpPr/>
          <p:nvPr/>
        </p:nvSpPr>
        <p:spPr>
          <a:xfrm>
            <a:off x="971707" y="4325603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* FROM num_subs;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9660" y="2464155"/>
            <a:ext cx="434125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참 고 문 헌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1221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참 고 문 헌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8F60409-0E67-6A43-850F-EC768F4784E4}"/>
              </a:ext>
            </a:extLst>
          </p:cNvPr>
          <p:cNvSpPr/>
          <p:nvPr/>
        </p:nvSpPr>
        <p:spPr>
          <a:xfrm>
            <a:off x="686296" y="1244077"/>
            <a:ext cx="10839398" cy="379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정승호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박성호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한도형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홍수민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(2021).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모두를 위한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PostgreSQL: 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누구나 이해할 수 있는 오픈소스 데이터베이스 개발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 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서울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비제이퍼블릭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Paul, P. (2019).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Beginner's Guide to PostgreSQL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DataCamp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Retrieved From 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  <a:hlinkClick r:id="rId3"/>
              </a:rPr>
              <a:t>https://www.datacamp.com/community/tutorials/beginners-introduction-postgresql</a:t>
            </a:r>
            <a:endParaRPr lang="en-US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PostgreSQL 13.3 Documentation,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Retrived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 From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  <a:hlinkClick r:id="rId4"/>
              </a:rPr>
              <a:t>https://www.postgresql.org/docs/13/index.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  <a:hlinkClick r:id="rId4"/>
              </a:rPr>
              <a:t>html</a:t>
            </a: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PostgreSQL Tutorial, https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://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www.postgresqltutorial.com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-subquery/</a:t>
            </a:r>
          </a:p>
        </p:txBody>
      </p:sp>
    </p:spTree>
    <p:extLst>
      <p:ext uri="{BB962C8B-B14F-4D97-AF65-F5344CB8AC3E}">
        <p14:creationId xmlns:p14="http://schemas.microsoft.com/office/powerpoint/2010/main" val="4324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데이터 분석 가치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데이터 분석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478824" y="2456476"/>
            <a:ext cx="6849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PostgreSQL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Dotum_Pro Medium" pitchFamily="2" charset="-127"/>
                <a:ea typeface="KoPubDotum_Pro Medium" pitchFamily="2" charset="-127"/>
              </a:endParaRPr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(Database</a:t>
            </a:r>
            <a:r>
              <a:rPr lang="ko-KR" altLang="en-US" sz="11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Management System)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관계형 데이터베이스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(Relational Database)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의 인기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의 장점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02. PostgreSQL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465751" y="961404"/>
            <a:ext cx="7061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OS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별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머신러닝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&amp;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딥러닝을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구현할 수 있도록 도와주는 패키지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www.anaconda.com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/products/individual)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https://www.enterprisedb.com/downloads/postgres-postgresql-downloads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입력한 비밀번호를 기억하도록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포트번호가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5432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가 맞는지 확인합니다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언어는 한국어 또는 영어로 선택하도록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설치가 완료되면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Stack Builder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체크 박스는 해제 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18318" y="869320"/>
            <a:ext cx="555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추가를 위해 아래 경로를 복사합니다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경로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C:\Program Files\PostgreSQL\13\bin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18316" y="869320"/>
            <a:ext cx="555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시스템 속성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–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 변수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-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 변수 편집 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주소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C:\Program Files\PostgreSQL\13\bin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SQL Shell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/Applications/</a:t>
            </a:r>
            <a:r>
              <a:rPr lang="en-US" altLang="ko-KR" sz="2200" dirty="0" err="1">
                <a:latin typeface="KoPubDotum_Pro Medium" pitchFamily="2" charset="-127"/>
                <a:ea typeface="KoPubDotum_Pro Medium" pitchFamily="2" charset="-127"/>
              </a:rPr>
              <a:t>Postgres.app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/Contents/Versions/13/bin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중요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맥 옵션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(Options)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키를 클릭하면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Copy “bin” as Pathname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바뀝니다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추가를 위해서는 </a:t>
            </a:r>
            <a:r>
              <a:rPr lang="en-US" altLang="ko-KR" sz="2200" dirty="0" err="1">
                <a:latin typeface="KoPubDotum_Pro Medium" pitchFamily="2" charset="-127"/>
                <a:ea typeface="KoPubDotum_Pro Medium" pitchFamily="2" charset="-127"/>
              </a:rPr>
              <a:t>bash_profile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등을 수정해야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영상주소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https://youtu.be/mCFckNvrCQg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06. PostgreSQL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활용을 위한 다양한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GUI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(Tools)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참조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https://americanopeople.tistory.com/316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06. PostgreSQL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활용을 위한 다양한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GUI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(Tools)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07. pgAdmin4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*PostgreSQL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07. pgAdmin4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08. pgAdmin4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튜토리얼</a:t>
            </a:r>
            <a:endParaRPr lang="en-US" altLang="ko-KR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공식 튜토리얼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https://www.pgadmin.org/videos/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Shell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3293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명 령 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설 명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예시 코드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\q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을 종료합니다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데이터베이스를 조회합니다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\c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입력한 데이터베이스로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\c DB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외부편집기로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쿼리를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\dt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현재 데이터베이스에서 테이블을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생성 </a:t>
            </a:r>
            <a:r>
              <a:rPr lang="ko-KR" altLang="en-US" sz="2800" b="1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59527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CREATE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DATABASE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DATABASE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KoPubDotum_Pro Medium" pitchFamily="2" charset="-127"/>
                <a:ea typeface="KoPubDotum_Pro Medium" pitchFamily="2" charset="-127"/>
              </a:rPr>
              <a:t>데이터베이스 이름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02.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SHELL SCRIPT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1697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03.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삭제 </a:t>
            </a:r>
            <a:r>
              <a:rPr lang="ko-KR" altLang="en-US" sz="2800" b="1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26859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DATABASE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DATABASE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삭제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073442" y="2456476"/>
            <a:ext cx="9660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83947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226461" cy="3894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>
                <a:latin typeface="KOPUBDOTUM_PRO MEDIUM" pitchFamily="2" charset="-127"/>
                <a:ea typeface="KOPUBDOTUM_PRO MEDIUM" pitchFamily="2" charset="-127"/>
              </a:rPr>
              <a:t>숫자형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(Numeric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화폐형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문자형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날짜 및 시간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>
                <a:latin typeface="KOPUBDOTUM_PRO MEDIUM" pitchFamily="2" charset="-127"/>
                <a:ea typeface="KOPUBDOTUM_PRO MEDIUM" pitchFamily="2" charset="-127"/>
              </a:rPr>
              <a:t>불리언형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(Boolean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배열형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(Array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제이슨형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 (Json Types)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30458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숫자형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(Numeric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INTEGER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SMALLINT 2 bytes &amp; INT 4 bytes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FLOAT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부동 소수점 사용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4 bytes, 8 bytes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SERIAL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INTEGER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기본 값으로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1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17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https://www.postgresql.org/docs/9.5/datatype-numeric.html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95264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문자형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VARCHAR(N)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 내에서의 길이 저장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Varying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약자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CHAR(N)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TEXT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29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https://www.postgresql.org/docs/9.5/datatype-character.html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986104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 및 시간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TIMESTAMP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TIMESTAMP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INTERVAL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DATE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25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/docs/9.5/datatype-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datetime.html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46780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PubDotum_Pro Medium" pitchFamily="2" charset="-127"/>
                          <a:ea typeface="KoPubDotum_Pro Medium" pitchFamily="2" charset="-127"/>
                        </a:rPr>
                        <a:t>불리언형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(Boolean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TRUE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True, yes, on, 1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FALSE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False, no, off, 0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NULL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39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/docs/9.5/datatype-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boolean.html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52079"/>
              </p:ext>
            </p:extLst>
          </p:nvPr>
        </p:nvGraphicFramePr>
        <p:xfrm>
          <a:off x="1934346" y="2024683"/>
          <a:ext cx="8128000" cy="3342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19107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8712"/>
              </p:ext>
            </p:extLst>
          </p:nvPr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622256" cy="278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NOT NULL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외래 키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CHECK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1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58948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15065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22011" y="1108317"/>
            <a:ext cx="6108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8990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94301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80536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82535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36800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_name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VARCHAR(20)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45917" y="3000492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8384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교사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교사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_name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VARCHAR(20)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70762" y="380801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가지 규칙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부모 테이블이 먼저 생성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같은 데이터 타입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참조되는 컬럼은 모두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PK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또는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 형식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step01_basic/session_02.ipynb </a:t>
            </a:r>
            <a:r>
              <a:rPr lang="ko-KR" altLang="en-US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00968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883036" y="5423180"/>
            <a:ext cx="10425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메시지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93713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75117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8314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비교연산자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&gt;=,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&lt;&gt;)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9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IN,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ANY,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ALL,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EXISTS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사용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55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더보기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/docs/8.1/functions-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subquery.html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Subquery with WHERE and SELECT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1B3A28-B898-6B45-AF8D-4C98FF12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043445"/>
            <a:ext cx="3175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BFEC54-6426-CD49-955A-D3A0D486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786585"/>
            <a:ext cx="8658722" cy="28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E070189-607B-B74F-B6BF-CF95C82F3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955396"/>
            <a:ext cx="6899191" cy="33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Shell Script </a:t>
            </a:r>
            <a:r>
              <a:rPr lang="ko-KR" altLang="en-US" sz="2200" u="sng" dirty="0">
                <a:latin typeface="KoPubDotum_Pro Medium" pitchFamily="2" charset="-127"/>
                <a:ea typeface="KoPubDotum_Pro Medium" pitchFamily="2" charset="-127"/>
              </a:rPr>
              <a:t>실행 방법 모른다면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64-Bit Graphical Installer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선택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Shell Script </a:t>
            </a:r>
            <a:r>
              <a:rPr lang="ko-KR" altLang="en-US" sz="2200" u="sng" dirty="0">
                <a:latin typeface="KoPubDotum_Pro Medium" pitchFamily="2" charset="-127"/>
                <a:ea typeface="KoPubDotum_Pro Medium" pitchFamily="2" charset="-127"/>
              </a:rPr>
              <a:t>실행 방법 알고 있다면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64-Bit Command Line Installer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선택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05403CE-959C-4C45-9510-11D84D0B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90" y="1244076"/>
            <a:ext cx="4600110" cy="49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Subquery with FROM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5B52B0C-7D44-064B-82E6-33A6C8850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5" y="3091991"/>
            <a:ext cx="4660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B9908EC-78BD-F846-9926-D2959926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9" y="1758950"/>
            <a:ext cx="4686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A5049245-4443-B344-8A42-8E5AFA657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91794"/>
              </p:ext>
            </p:extLst>
          </p:nvPr>
        </p:nvGraphicFramePr>
        <p:xfrm>
          <a:off x="965982" y="1803084"/>
          <a:ext cx="4883975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975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name, continent,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inflation_rate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FROM countries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	INNER JOIN economies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USING (code)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year = 2015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LIMIT 5;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4280984-84EC-AB48-924F-6ADE8D93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3084"/>
            <a:ext cx="5378221" cy="23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407DAF7-3333-504B-8C84-48276672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36" y="2981979"/>
            <a:ext cx="4103328" cy="35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5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1EF7DC-2D4E-4243-BDE9-2E7310A27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5" y="3400424"/>
            <a:ext cx="5464935" cy="29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4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818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towardsdatascience.com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/sql-window-function-demonstrated-with-real-interview-questions-from-leetcode-e83e28edaabc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54208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818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towardsdatascience.com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/sql-window-function-demonstrated-with-real-interview-questions-from-leetcode-e83e28edaabc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599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sundaskhalid.medium.com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/sql-window-function-vs-group-by-b246d14223d2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06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08579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327122"/>
              </p:ext>
            </p:extLst>
          </p:nvPr>
        </p:nvGraphicFramePr>
        <p:xfrm>
          <a:off x="1102098" y="3336581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ROW_NUMBER( ) OVER ( )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ORDER BY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6808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(ORDER BY Year DESC, Event ASC) AS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5257</Words>
  <Application>Microsoft Macintosh PowerPoint</Application>
  <PresentationFormat>Widescreen</PresentationFormat>
  <Paragraphs>1010</Paragraphs>
  <Slides>139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9" baseType="lpstr">
      <vt:lpstr>KoPubDotum_Pro Medium</vt:lpstr>
      <vt:lpstr>KoPubDotum_Pro Medium</vt:lpstr>
      <vt:lpstr>NanumSquare Light</vt:lpstr>
      <vt:lpstr>Calibri</vt:lpstr>
      <vt:lpstr>Arial</vt:lpstr>
      <vt:lpstr>Wingdings</vt:lpstr>
      <vt:lpstr>Courier New</vt:lpstr>
      <vt:lpstr>나눔스퀘어_ac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417</cp:revision>
  <dcterms:created xsi:type="dcterms:W3CDTF">2020-11-29T05:15:19Z</dcterms:created>
  <dcterms:modified xsi:type="dcterms:W3CDTF">2021-06-26T02:09:41Z</dcterms:modified>
  <cp:version>1000.0000.01</cp:version>
</cp:coreProperties>
</file>